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4" r:id="rId9"/>
    <p:sldId id="267" r:id="rId10"/>
    <p:sldId id="268" r:id="rId11"/>
    <p:sldId id="266" r:id="rId12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A0D60-982B-B487-9C53-E1E7285BC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C8593A2-EE91-05E2-F857-F1D777C1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134186-6DE6-1E9C-8331-4696BD23C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6ACEE1-C1C7-386B-FF8B-79DBA0E9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86C941-1D22-B0D0-84EB-D462521F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4714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A39A0-017A-1E46-2453-4EB0851CD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7B95CE-284D-1FCA-438A-02C5E5C7E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EB22A6-D79A-ADA9-9A42-B4E813A77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285E5B-52D2-03D2-4801-B4F986DBD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C29D85-7142-94B5-D3C0-EB9E4691E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9089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C13506A-5A74-D865-39F7-126628568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55F5FF-4183-401D-0CAD-CB6E9835D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A442AD-3FB8-9927-B898-036AA539D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AF37A1-83A9-1C10-8D13-5D293B35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777239-C1CB-5C70-4B8D-FAFFD533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62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11892-9585-E63C-03B1-AEEFBF60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F68058-30F1-1325-A08E-470F0C92B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42B2D7-0183-9F4B-698B-80ACB58AD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E50CB8-DB27-8243-75C5-9DEB9053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3B9424-DCC3-06E0-9151-B6D467E5B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6097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9BBD81-611F-A315-4385-38101FB5E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3872"/>
            <a:ext cx="10515600" cy="1650255"/>
          </a:xfrm>
          <a:solidFill>
            <a:srgbClr val="0070C0"/>
          </a:solidFill>
        </p:spPr>
        <p:txBody>
          <a:bodyPr anchor="b"/>
          <a:lstStyle>
            <a:lvl1pPr>
              <a:defRPr sz="6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9A2795-82C1-0A3D-53B8-FD75D11C4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176994-D634-86E5-00BC-96D9688E9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379368-D0A7-4243-B004-1A354834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6623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51D665-2697-3787-E565-F0EEF48B4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BF1A36-6928-1251-09FE-7EBE89E6B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1A81629-7CEE-541E-6B5B-D46EB0216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2507FD-BC81-2B90-5662-F211677E6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17C5234-8527-CF5B-D887-561ADB228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0EF54A-B82F-2645-FAC6-322D4E8C3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9385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111AB9-DF15-A175-8B67-930672E6D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5FB34B8-533E-19A1-1E3C-7135DFA74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AE2C0B-4DF2-515F-BA6A-049584FD3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33F0052-ACDC-EA58-DAB0-C9C8D8190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9EFADDA-97B5-CA4E-5299-40CB0BF8D7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4FB3ACA-AE7F-151E-A99F-F40089134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16796DD-14A2-B398-F454-3910E6B94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DE186D1-645E-BF9B-83B5-B770F0F00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1637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177235-7983-9986-0D6D-A1F2DB8A4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A4B4FC0-7FA2-09A9-4404-6DCE650E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9A3FF42-C4B2-C7DF-9017-FB7F2D01D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4A876D9-DE09-4EF7-70C4-DBD146752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85913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19D49B3-A127-3E4E-5E61-7A104B09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5721522-FE04-E0C8-0FF0-8C56D1C85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9A63323-A09D-CECE-D4DB-F576A42A4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526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02857-24CB-7D84-AC6F-09045B579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F3ED3-0662-2C7F-CB64-9A34DE88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296A98-71BF-4096-270D-86DC62240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DF9DE54-C896-BBFD-F19E-EEA5AD74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46F8C6-74D3-2667-7CF2-AD3171A62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EF529A-8B13-5676-887B-F16EF4766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834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D11A8-6B74-E29B-CB19-4A40BF4CA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84D07B-66A6-7437-49B9-324E07093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1A7F15-0DF3-2FA7-4E18-4CF28118C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8D1014-7854-BA59-2651-7C8A72F52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9E01A9-0244-22BD-FFF5-982E5855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983906D-322B-72B8-4B2D-82807939F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62213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3D14443-6B1F-195C-E365-47F366E48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3E1C0E-1997-D877-DA2E-2032B27DF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240550-CF60-1E51-2186-94F1347A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47BCAF-07E4-29A5-103E-0D9ECD9EBA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PE" dirty="0"/>
              <a:t>Derechos reservados - ValentinBook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CB1BED-8FF7-A8A5-851A-2E9AB1247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B48DCA8E-39E5-8358-3CE6-07C06D2AF46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758" y="5956758"/>
            <a:ext cx="901242" cy="90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8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8B747-5727-ADE8-33B0-82976F85B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6860" y="1122363"/>
            <a:ext cx="5254487" cy="2387600"/>
          </a:xfrm>
        </p:spPr>
        <p:txBody>
          <a:bodyPr>
            <a:normAutofit/>
          </a:bodyPr>
          <a:lstStyle/>
          <a:p>
            <a:pPr algn="l"/>
            <a:r>
              <a:rPr lang="es-PE" dirty="0"/>
              <a:t>Alfabetización Digital </a:t>
            </a:r>
            <a:br>
              <a:rPr lang="es-PE" dirty="0"/>
            </a:br>
            <a:r>
              <a:rPr lang="es-PE" sz="3200" dirty="0"/>
              <a:t>(Nivel 1)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2842C5-115D-2D7E-90A7-5F7872CAE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748" y="4025348"/>
            <a:ext cx="3813313" cy="576470"/>
          </a:xfrm>
        </p:spPr>
        <p:txBody>
          <a:bodyPr/>
          <a:lstStyle/>
          <a:p>
            <a:r>
              <a:rPr lang="es-PE" dirty="0"/>
              <a:t>Nombre del instructor</a:t>
            </a:r>
          </a:p>
        </p:txBody>
      </p:sp>
      <p:pic>
        <p:nvPicPr>
          <p:cNvPr id="5" name="Imagen 4" descr="Empresaria señalando hacia un lado">
            <a:extLst>
              <a:ext uri="{FF2B5EF4-FFF2-40B4-BE49-F238E27FC236}">
                <a16:creationId xmlns:a16="http://schemas.microsoft.com/office/drawing/2014/main" id="{6B2AFF34-B9DB-DFFE-1FE3-504E036BF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9941" y="695739"/>
            <a:ext cx="2600945" cy="532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7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FD7CD-0007-6468-6E91-8BE18AE0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La Web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CA5E1-10F6-16BC-5BD9-8EC48ADA3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80443" cy="4351338"/>
          </a:xfrm>
        </p:spPr>
        <p:txBody>
          <a:bodyPr>
            <a:normAutofit/>
          </a:bodyPr>
          <a:lstStyle/>
          <a:p>
            <a:r>
              <a:rPr lang="es-PE" dirty="0"/>
              <a:t>El servicio más utilizado de la Internet es la </a:t>
            </a:r>
            <a:r>
              <a:rPr lang="es-PE" b="1" dirty="0" err="1"/>
              <a:t>World</a:t>
            </a:r>
            <a:r>
              <a:rPr lang="es-PE" b="1" dirty="0"/>
              <a:t> Wide Web</a:t>
            </a:r>
            <a:r>
              <a:rPr lang="es-PE" dirty="0"/>
              <a:t>, muchas veces llamado simplemente </a:t>
            </a:r>
            <a:r>
              <a:rPr lang="es-PE" b="1" i="1" dirty="0"/>
              <a:t>la Web</a:t>
            </a:r>
            <a:r>
              <a:rPr lang="es-PE" dirty="0"/>
              <a:t>. </a:t>
            </a:r>
          </a:p>
          <a:p>
            <a:r>
              <a:rPr lang="es-PE" dirty="0"/>
              <a:t>Los usuarios pueden sacar provecho de la Web para poder encontrar información útil alrededor del mundo. </a:t>
            </a:r>
          </a:p>
          <a:p>
            <a:r>
              <a:rPr lang="es-PE" dirty="0"/>
              <a:t>Esta información se encuentra en documentos llamados </a:t>
            </a:r>
            <a:r>
              <a:rPr lang="es-PE" b="1" dirty="0"/>
              <a:t>páginas web</a:t>
            </a:r>
            <a:r>
              <a:rPr lang="es-PE" dirty="0"/>
              <a:t> que son almacenados en uno o varios </a:t>
            </a:r>
            <a:r>
              <a:rPr lang="es-PE" i="1" dirty="0"/>
              <a:t>servidores públicos </a:t>
            </a:r>
            <a:r>
              <a:rPr lang="es-PE" dirty="0"/>
              <a:t>llamados </a:t>
            </a:r>
            <a:r>
              <a:rPr lang="es-PE" b="1" dirty="0"/>
              <a:t>servidores web</a:t>
            </a:r>
            <a:r>
              <a:rPr lang="es-P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91181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Revisión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/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Comprender Internet y WWW</a:t>
            </a:r>
          </a:p>
          <a:p>
            <a:r>
              <a:rPr lang="es-PE" sz="2400" dirty="0"/>
              <a:t>Conocer TCP/IP</a:t>
            </a:r>
          </a:p>
          <a:p>
            <a:r>
              <a:rPr lang="es-PE" sz="2400" dirty="0"/>
              <a:t>Diferenciar </a:t>
            </a:r>
            <a:r>
              <a:rPr lang="es-PE" sz="2400" dirty="0" err="1"/>
              <a:t>uploading</a:t>
            </a:r>
            <a:r>
              <a:rPr lang="es-PE" sz="2400" dirty="0"/>
              <a:t> y </a:t>
            </a:r>
            <a:r>
              <a:rPr lang="es-PE" sz="2400" dirty="0" err="1"/>
              <a:t>downloading</a:t>
            </a:r>
            <a:endParaRPr lang="es-PE" sz="2400" dirty="0"/>
          </a:p>
          <a:p>
            <a:r>
              <a:rPr lang="es-PE" sz="2400" dirty="0"/>
              <a:t>Conocer páginas web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596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1FA90E5-7444-F635-0AD9-D8BFD0410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PE" dirty="0"/>
              <a:t>Comprender la Internet y la </a:t>
            </a:r>
            <a:r>
              <a:rPr lang="es-PE" dirty="0" err="1"/>
              <a:t>World</a:t>
            </a:r>
            <a:r>
              <a:rPr lang="es-PE" dirty="0"/>
              <a:t> Wide Web</a:t>
            </a:r>
          </a:p>
        </p:txBody>
      </p:sp>
    </p:spTree>
    <p:extLst>
      <p:ext uri="{BB962C8B-B14F-4D97-AF65-F5344CB8AC3E}">
        <p14:creationId xmlns:p14="http://schemas.microsoft.com/office/powerpoint/2010/main" val="3080602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Esquema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Comprender Internet y WWW</a:t>
            </a:r>
          </a:p>
          <a:p>
            <a:r>
              <a:rPr lang="es-PE" sz="2400" dirty="0"/>
              <a:t>Conocer TCP/IP</a:t>
            </a:r>
          </a:p>
          <a:p>
            <a:r>
              <a:rPr lang="es-PE" sz="2400" dirty="0"/>
              <a:t>Diferenciar </a:t>
            </a:r>
            <a:r>
              <a:rPr lang="es-PE" sz="2400" dirty="0" err="1"/>
              <a:t>uploading</a:t>
            </a:r>
            <a:r>
              <a:rPr lang="es-PE" sz="2400" dirty="0"/>
              <a:t> y </a:t>
            </a:r>
            <a:r>
              <a:rPr lang="es-PE" sz="2400" dirty="0" err="1"/>
              <a:t>downloading</a:t>
            </a:r>
            <a:endParaRPr lang="es-PE" sz="2400" dirty="0"/>
          </a:p>
          <a:p>
            <a:r>
              <a:rPr lang="es-PE" sz="2400" dirty="0"/>
              <a:t>Conocer páginas web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39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Internet y la </a:t>
            </a:r>
            <a:r>
              <a:rPr lang="es-PE" dirty="0" err="1"/>
              <a:t>World</a:t>
            </a:r>
            <a:r>
              <a:rPr lang="es-PE" dirty="0"/>
              <a:t> Wide Web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92617" cy="4351338"/>
          </a:xfrm>
        </p:spPr>
        <p:txBody>
          <a:bodyPr>
            <a:normAutofit/>
          </a:bodyPr>
          <a:lstStyle/>
          <a:p>
            <a:r>
              <a:rPr lang="es-PE" sz="2400" dirty="0"/>
              <a:t>La Internet es una red global de dispositivos conectados que permiten que personas y organizaciones puedan comunicarse y compartir información alrededor del mundo. </a:t>
            </a:r>
          </a:p>
          <a:p>
            <a:r>
              <a:rPr lang="es-PE" sz="2400" dirty="0"/>
              <a:t>Internet nació como un proyecto militar -llamado ARPANET- para permitir la comunicación entre las computadoras del Departamento de Defensa de los Estados Unidos.</a:t>
            </a:r>
          </a:p>
          <a:p>
            <a:pPr lvl="1"/>
            <a:r>
              <a:rPr lang="es-PE" dirty="0"/>
              <a:t>Luego, se extendió a las universidades para propósitos de investigación..</a:t>
            </a:r>
          </a:p>
        </p:txBody>
      </p:sp>
    </p:spTree>
    <p:extLst>
      <p:ext uri="{BB962C8B-B14F-4D97-AF65-F5344CB8AC3E}">
        <p14:creationId xmlns:p14="http://schemas.microsoft.com/office/powerpoint/2010/main" val="296259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Entidades que administran Internet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6158948" cy="3939071"/>
          </a:xfrm>
        </p:spPr>
        <p:txBody>
          <a:bodyPr>
            <a:normAutofit/>
          </a:bodyPr>
          <a:lstStyle/>
          <a:p>
            <a:r>
              <a:rPr lang="es-PE" sz="2400" b="1" dirty="0"/>
              <a:t>ISOC</a:t>
            </a:r>
          </a:p>
          <a:p>
            <a:r>
              <a:rPr lang="es-PE" b="1" dirty="0"/>
              <a:t>IETF</a:t>
            </a:r>
          </a:p>
          <a:p>
            <a:r>
              <a:rPr lang="es-PE" b="1" dirty="0"/>
              <a:t>ICANN</a:t>
            </a:r>
          </a:p>
          <a:p>
            <a:r>
              <a:rPr lang="es-PE" b="1" dirty="0"/>
              <a:t>IANA</a:t>
            </a:r>
            <a:endParaRPr lang="es-PE" dirty="0"/>
          </a:p>
          <a:p>
            <a:endParaRPr lang="es-PE" sz="2400" dirty="0"/>
          </a:p>
        </p:txBody>
      </p:sp>
    </p:spTree>
    <p:extLst>
      <p:ext uri="{BB962C8B-B14F-4D97-AF65-F5344CB8AC3E}">
        <p14:creationId xmlns:p14="http://schemas.microsoft.com/office/powerpoint/2010/main" val="3880286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03384-5F6B-1F2E-6636-E36DEDD03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Protocolos para la comunicación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53A09D-10DE-3913-6352-7D79EDDDD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50626" cy="3760166"/>
          </a:xfrm>
        </p:spPr>
        <p:txBody>
          <a:bodyPr>
            <a:normAutofit lnSpcReduction="10000"/>
          </a:bodyPr>
          <a:lstStyle/>
          <a:p>
            <a:r>
              <a:rPr lang="es-PE" dirty="0"/>
              <a:t>Todas las computadoras y dispositivos del mundo que se conecten a Internet deben tener un método de comunicación en común llamado protocolo. </a:t>
            </a:r>
          </a:p>
          <a:p>
            <a:r>
              <a:rPr lang="es-PE" dirty="0"/>
              <a:t>Un protocolo es un conjunto de reglas que los dispositivos conectados a la red deben seguir para que puedan transmitir y recibir datos. </a:t>
            </a:r>
          </a:p>
          <a:p>
            <a:r>
              <a:rPr lang="es-PE" dirty="0"/>
              <a:t>Internet trabaja bajo dos protocolos principales:</a:t>
            </a:r>
          </a:p>
          <a:p>
            <a:pPr lvl="1"/>
            <a:r>
              <a:rPr lang="es-PE" b="1" dirty="0" err="1"/>
              <a:t>Transmissión</a:t>
            </a:r>
            <a:r>
              <a:rPr lang="es-PE" b="1" dirty="0"/>
              <a:t> Control </a:t>
            </a:r>
            <a:r>
              <a:rPr lang="es-PE" b="1" dirty="0" err="1"/>
              <a:t>Protocol</a:t>
            </a:r>
            <a:r>
              <a:rPr lang="es-PE" b="1" dirty="0"/>
              <a:t> (TCP)</a:t>
            </a:r>
          </a:p>
          <a:p>
            <a:pPr lvl="1"/>
            <a:r>
              <a:rPr lang="es-PE" b="1" dirty="0"/>
              <a:t>Internet </a:t>
            </a:r>
            <a:r>
              <a:rPr lang="es-PE" b="1" dirty="0" err="1"/>
              <a:t>Protocol</a:t>
            </a:r>
            <a:r>
              <a:rPr lang="es-PE" b="1" dirty="0"/>
              <a:t> (IP)</a:t>
            </a:r>
          </a:p>
          <a:p>
            <a:r>
              <a:rPr lang="es-PE" dirty="0"/>
              <a:t>En conjunto se leen como TCP/IP.</a:t>
            </a:r>
          </a:p>
        </p:txBody>
      </p:sp>
    </p:spTree>
    <p:extLst>
      <p:ext uri="{BB962C8B-B14F-4D97-AF65-F5344CB8AC3E}">
        <p14:creationId xmlns:p14="http://schemas.microsoft.com/office/powerpoint/2010/main" val="3545872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15701-1DDB-9122-08A0-39B88E324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Obtener el servicio de Internet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49845B-A89F-6E6E-40B1-2F0117ED3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70704" cy="4351338"/>
          </a:xfrm>
        </p:spPr>
        <p:txBody>
          <a:bodyPr>
            <a:normAutofit/>
          </a:bodyPr>
          <a:lstStyle/>
          <a:p>
            <a:r>
              <a:rPr lang="es-PE" dirty="0"/>
              <a:t>Una compañía que ofrece el servicio de Internet es llamado </a:t>
            </a:r>
            <a:r>
              <a:rPr lang="es-PE" b="1" dirty="0"/>
              <a:t>Proveedor de Servicios de Internet</a:t>
            </a:r>
            <a:r>
              <a:rPr lang="es-PE" dirty="0"/>
              <a:t> o </a:t>
            </a:r>
            <a:r>
              <a:rPr lang="es-PE" b="1" dirty="0"/>
              <a:t>ISP</a:t>
            </a:r>
            <a:r>
              <a:rPr lang="es-PE" dirty="0"/>
              <a:t> (</a:t>
            </a:r>
            <a:r>
              <a:rPr lang="es-PE" b="1" dirty="0"/>
              <a:t>Internet </a:t>
            </a:r>
            <a:r>
              <a:rPr lang="es-PE" b="1" dirty="0" err="1"/>
              <a:t>Service</a:t>
            </a:r>
            <a:r>
              <a:rPr lang="es-PE" b="1" dirty="0"/>
              <a:t> </a:t>
            </a:r>
            <a:r>
              <a:rPr lang="es-PE" b="1" dirty="0" err="1"/>
              <a:t>Provider</a:t>
            </a:r>
            <a:r>
              <a:rPr lang="es-PE" dirty="0"/>
              <a:t>). </a:t>
            </a:r>
          </a:p>
          <a:p>
            <a:r>
              <a:rPr lang="es-PE" dirty="0"/>
              <a:t>Un ISP puede ser una compañía telefónica, una compañía de televisión satelital o por cable, o una compañía dedicada exclusivamente a servicios de Internet</a:t>
            </a:r>
          </a:p>
        </p:txBody>
      </p:sp>
    </p:spTree>
    <p:extLst>
      <p:ext uri="{BB962C8B-B14F-4D97-AF65-F5344CB8AC3E}">
        <p14:creationId xmlns:p14="http://schemas.microsoft.com/office/powerpoint/2010/main" val="3517610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FD7CD-0007-6468-6E91-8BE18AE0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Tecnologías de banda ancha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CA5E1-10F6-16BC-5BD9-8EC48ADA3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27713" cy="4351338"/>
          </a:xfrm>
        </p:spPr>
        <p:txBody>
          <a:bodyPr>
            <a:normAutofit/>
          </a:bodyPr>
          <a:lstStyle/>
          <a:p>
            <a:r>
              <a:rPr lang="es-PE" dirty="0"/>
              <a:t>Digital </a:t>
            </a:r>
            <a:r>
              <a:rPr lang="es-PE" dirty="0" err="1"/>
              <a:t>Suscriber</a:t>
            </a:r>
            <a:r>
              <a:rPr lang="es-PE" dirty="0"/>
              <a:t> Line (DSL)</a:t>
            </a:r>
          </a:p>
          <a:p>
            <a:r>
              <a:rPr lang="es-PE" dirty="0"/>
              <a:t>Cable</a:t>
            </a:r>
          </a:p>
          <a:p>
            <a:r>
              <a:rPr lang="es-PE" dirty="0"/>
              <a:t>Fibra óptica</a:t>
            </a:r>
          </a:p>
          <a:p>
            <a:r>
              <a:rPr lang="es-PE" dirty="0"/>
              <a:t>Celular</a:t>
            </a:r>
          </a:p>
          <a:p>
            <a:r>
              <a:rPr lang="es-PE" dirty="0"/>
              <a:t>Satelital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750814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FD7CD-0007-6468-6E91-8BE18AE0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Subida y Descarga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CA5E1-10F6-16BC-5BD9-8EC48ADA3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80443" cy="4351338"/>
          </a:xfrm>
        </p:spPr>
        <p:txBody>
          <a:bodyPr>
            <a:normAutofit/>
          </a:bodyPr>
          <a:lstStyle/>
          <a:p>
            <a:r>
              <a:rPr lang="es-PE" dirty="0"/>
              <a:t>El término subida (</a:t>
            </a:r>
            <a:r>
              <a:rPr lang="es-PE" dirty="0" err="1"/>
              <a:t>upload</a:t>
            </a:r>
            <a:r>
              <a:rPr lang="es-PE" dirty="0"/>
              <a:t>) significa que los datos se mueven o se envían hacia un servidor. </a:t>
            </a:r>
          </a:p>
          <a:p>
            <a:r>
              <a:rPr lang="es-PE" dirty="0"/>
              <a:t>El término descarga (</a:t>
            </a:r>
            <a:r>
              <a:rPr lang="es-PE" dirty="0" err="1"/>
              <a:t>download</a:t>
            </a:r>
            <a:r>
              <a:rPr lang="es-PE" dirty="0"/>
              <a:t>) significa que los datos son enviados del servidor hacia su computador. </a:t>
            </a:r>
          </a:p>
          <a:p>
            <a:r>
              <a:rPr lang="es-PE" dirty="0"/>
              <a:t>Los ISP ofrecen velocidades para ambos servicios, sin embargo, la velocidad de descarga es la más utilizada comercialmente. </a:t>
            </a:r>
          </a:p>
        </p:txBody>
      </p:sp>
    </p:spTree>
    <p:extLst>
      <p:ext uri="{BB962C8B-B14F-4D97-AF65-F5344CB8AC3E}">
        <p14:creationId xmlns:p14="http://schemas.microsoft.com/office/powerpoint/2010/main" val="29114507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405</Words>
  <Application>Microsoft Office PowerPoint</Application>
  <PresentationFormat>Panorámica</PresentationFormat>
  <Paragraphs>48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Segoe UI</vt:lpstr>
      <vt:lpstr>Segoe UI Light</vt:lpstr>
      <vt:lpstr>Tema de Office</vt:lpstr>
      <vt:lpstr>Alfabetización Digital  (Nivel 1)</vt:lpstr>
      <vt:lpstr>Comprender la Internet y la World Wide Web</vt:lpstr>
      <vt:lpstr>Esquema del módulo</vt:lpstr>
      <vt:lpstr>Internet y la World Wide Web</vt:lpstr>
      <vt:lpstr>Entidades que administran Internet</vt:lpstr>
      <vt:lpstr>Protocolos para la comunicación</vt:lpstr>
      <vt:lpstr>Obtener el servicio de Internet</vt:lpstr>
      <vt:lpstr>Tecnologías de banda ancha</vt:lpstr>
      <vt:lpstr>Subida y Descarga</vt:lpstr>
      <vt:lpstr>La Web</vt:lpstr>
      <vt:lpstr>Revisión del módulo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Alfabetización Digital  (Nivel 1)</dc:title>
  <dc:creator>Handz Johan Valentin Huiza</dc:creator>
  <cp:lastModifiedBy>Handz Johan Valentin Huiza</cp:lastModifiedBy>
  <cp:revision>7</cp:revision>
  <dcterms:created xsi:type="dcterms:W3CDTF">2022-07-31T02:53:44Z</dcterms:created>
  <dcterms:modified xsi:type="dcterms:W3CDTF">2022-07-31T22:45:44Z</dcterms:modified>
</cp:coreProperties>
</file>

<file path=docProps/thumbnail.jpeg>
</file>